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57" r:id="rId4"/>
    <p:sldId id="258" r:id="rId5"/>
    <p:sldId id="268" r:id="rId6"/>
    <p:sldId id="284" r:id="rId7"/>
    <p:sldId id="277" r:id="rId8"/>
    <p:sldId id="280" r:id="rId9"/>
    <p:sldId id="278" r:id="rId10"/>
    <p:sldId id="260" r:id="rId11"/>
    <p:sldId id="271" r:id="rId12"/>
    <p:sldId id="261" r:id="rId13"/>
    <p:sldId id="262" r:id="rId14"/>
    <p:sldId id="272" r:id="rId15"/>
    <p:sldId id="273" r:id="rId16"/>
    <p:sldId id="263" r:id="rId17"/>
    <p:sldId id="274" r:id="rId18"/>
    <p:sldId id="275" r:id="rId19"/>
    <p:sldId id="279" r:id="rId20"/>
    <p:sldId id="265" r:id="rId21"/>
    <p:sldId id="266" r:id="rId22"/>
    <p:sldId id="276" r:id="rId23"/>
    <p:sldId id="267" r:id="rId24"/>
    <p:sldId id="282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2D86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132856"/>
            <a:ext cx="7486600" cy="1470025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Передовий педагогічний досвід як аспект методичної роботи</a:t>
            </a:r>
            <a:endParaRPr lang="ru-RU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4293096"/>
            <a:ext cx="1800200" cy="792088"/>
          </a:xfrm>
        </p:spPr>
        <p:txBody>
          <a:bodyPr>
            <a:normAutofit fontScale="47500" lnSpcReduction="20000"/>
          </a:bodyPr>
          <a:lstStyle/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 досвіду роботи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методиста</a:t>
            </a:r>
            <a:endParaRPr lang="uk-UA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Ткачук 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</a:t>
            </a:r>
            <a:r>
              <a:rPr lang="uk-UA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5736" y="620688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ДНЗ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“Кропивницький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професійний ліцей побутового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обслуговування”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877272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м. Кропивницький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6059016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i="1" dirty="0" smtClean="0">
                <a:solidFill>
                  <a:srgbClr val="0000FF"/>
                </a:solidFill>
              </a:rPr>
              <a:t>Узагальнення педагогічного досвіду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endParaRPr lang="ru-RU" b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89448"/>
            <a:ext cx="6948264" cy="4968552"/>
          </a:xfrm>
        </p:spPr>
        <p:txBody>
          <a:bodyPr>
            <a:normAutofit fontScale="85000" lnSpcReduction="20000"/>
          </a:bodyPr>
          <a:lstStyle/>
          <a:p>
            <a:r>
              <a:rPr lang="uk-UA" i="1" dirty="0" smtClean="0">
                <a:solidFill>
                  <a:srgbClr val="0000FF"/>
                </a:solidFill>
              </a:rPr>
              <a:t>Опис</a:t>
            </a:r>
            <a:r>
              <a:rPr lang="uk-UA" i="1" dirty="0" smtClean="0"/>
              <a:t> – </a:t>
            </a:r>
            <a:r>
              <a:rPr lang="uk-UA" dirty="0" smtClean="0"/>
              <a:t>розкриття методів і прийомів роботи, що створюють позитивний ефект</a:t>
            </a:r>
            <a:endParaRPr lang="ru-RU" dirty="0" smtClean="0"/>
          </a:p>
          <a:p>
            <a:r>
              <a:rPr lang="uk-UA" i="1" dirty="0" smtClean="0">
                <a:solidFill>
                  <a:srgbClr val="0000FF"/>
                </a:solidFill>
              </a:rPr>
              <a:t>Систематизація матеріалів, які відображають сам досвід</a:t>
            </a:r>
            <a:r>
              <a:rPr lang="uk-UA" i="1" dirty="0" smtClean="0"/>
              <a:t>:  </a:t>
            </a:r>
            <a:r>
              <a:rPr lang="uk-UA" dirty="0" smtClean="0"/>
              <a:t>методичні розробки автора досвіду, матеріали його доповідей на різноманітних методичних заходах; плануюча документація педагога (урочна і позаурочна); творчі роботи автора, авторські розробки, публікації; учнівські роботи (реферати, твори, індивідуальні творчі роботи тощо); макети, моделі, стенди, виготовлені педагогом або учнями під його керівництвом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Ткачук\Профорієнтація\Фото профорієнтація\З уроків флористів\IMG_14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672" y="260648"/>
            <a:ext cx="24302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850106"/>
          </a:xfrm>
        </p:spPr>
        <p:txBody>
          <a:bodyPr>
            <a:normAutofit fontScale="90000"/>
          </a:bodyPr>
          <a:lstStyle/>
          <a:p>
            <a:r>
              <a:rPr lang="uk-UA" sz="2700" i="1" dirty="0" smtClean="0"/>
              <a:t/>
            </a:r>
            <a:br>
              <a:rPr lang="uk-UA" sz="2700" i="1" dirty="0" smtClean="0"/>
            </a:br>
            <a:r>
              <a:rPr lang="uk-UA" sz="3100" b="1" i="1" dirty="0" smtClean="0">
                <a:solidFill>
                  <a:srgbClr val="0000FF"/>
                </a:solidFill>
              </a:rPr>
              <a:t>Узагальнення педагогічного досвіду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4896544" cy="4968552"/>
          </a:xfrm>
        </p:spPr>
        <p:txBody>
          <a:bodyPr>
            <a:noAutofit/>
          </a:bodyPr>
          <a:lstStyle/>
          <a:p>
            <a:pPr lvl="0"/>
            <a:r>
              <a:rPr lang="uk-UA" sz="1800" dirty="0" smtClean="0"/>
              <a:t>Передовий педагогічний досвід узагальнюється за формою опису в програмі </a:t>
            </a:r>
            <a:r>
              <a:rPr lang="ru-RU" sz="1800" dirty="0" smtClean="0"/>
              <a:t>W</a:t>
            </a:r>
            <a:r>
              <a:rPr lang="en-US" sz="1800" dirty="0" err="1" smtClean="0"/>
              <a:t>ord</a:t>
            </a:r>
            <a:r>
              <a:rPr lang="uk-UA" sz="1800" dirty="0" smtClean="0"/>
              <a:t> з фотоілюстраціями чи додатками, або у вигляді презентації, створеній в програмі </a:t>
            </a:r>
            <a:r>
              <a:rPr lang="en-US" sz="1800" dirty="0" smtClean="0"/>
              <a:t>Power Point</a:t>
            </a:r>
            <a:r>
              <a:rPr lang="uk-UA" sz="1800" dirty="0" smtClean="0"/>
              <a:t>, або публікації, створеній у вигляді </a:t>
            </a:r>
            <a:r>
              <a:rPr lang="uk-UA" sz="1800" dirty="0" err="1" smtClean="0"/>
              <a:t>буклета</a:t>
            </a:r>
            <a:r>
              <a:rPr lang="uk-UA" sz="1800" dirty="0" smtClean="0"/>
              <a:t>  чи бюлетеня в програмі </a:t>
            </a:r>
            <a:r>
              <a:rPr lang="en-US" sz="1800" dirty="0" err="1" smtClean="0"/>
              <a:t>Publi</a:t>
            </a:r>
            <a:r>
              <a:rPr lang="ru-RU" sz="1800" dirty="0" err="1" smtClean="0"/>
              <a:t>sher</a:t>
            </a:r>
            <a:endParaRPr lang="ru-RU" sz="1800" dirty="0" smtClean="0"/>
          </a:p>
          <a:p>
            <a:pPr lvl="0"/>
            <a:r>
              <a:rPr lang="uk-UA" sz="1800" dirty="0" smtClean="0"/>
              <a:t>Один примірник матеріалів узагальненого досвіду знаходиться в методичному кабінеті ліцею і доступний для детального вивчення всіма педагогічними працівниками</a:t>
            </a:r>
          </a:p>
          <a:p>
            <a:r>
              <a:rPr lang="uk-UA" sz="1800" dirty="0" smtClean="0"/>
              <a:t>Другий примірник матеріалів узагальненого досвіду направляється до </a:t>
            </a:r>
            <a:r>
              <a:rPr lang="uk-UA" sz="1800" i="1" dirty="0" smtClean="0">
                <a:solidFill>
                  <a:srgbClr val="0000FF"/>
                </a:solidFill>
              </a:rPr>
              <a:t>навчально-методичного кабінету</a:t>
            </a:r>
            <a:r>
              <a:rPr lang="uk-UA" sz="1800" dirty="0" smtClean="0">
                <a:solidFill>
                  <a:srgbClr val="0000FF"/>
                </a:solidFill>
              </a:rPr>
              <a:t> </a:t>
            </a:r>
            <a:r>
              <a:rPr lang="uk-UA" sz="1800" i="1" dirty="0" smtClean="0">
                <a:solidFill>
                  <a:srgbClr val="0000FF"/>
                </a:solidFill>
              </a:rPr>
              <a:t>професійно-технічної освіти</a:t>
            </a:r>
            <a:r>
              <a:rPr lang="uk-UA" sz="1800" dirty="0" smtClean="0">
                <a:solidFill>
                  <a:srgbClr val="0000FF"/>
                </a:solidFill>
              </a:rPr>
              <a:t> </a:t>
            </a:r>
            <a:r>
              <a:rPr lang="uk-UA" sz="1800" i="1" dirty="0" smtClean="0">
                <a:solidFill>
                  <a:srgbClr val="0000FF"/>
                </a:solidFill>
              </a:rPr>
              <a:t>(НМК ПТО)</a:t>
            </a:r>
            <a:r>
              <a:rPr lang="uk-UA" sz="1800" dirty="0" smtClean="0">
                <a:solidFill>
                  <a:srgbClr val="0000FF"/>
                </a:solidFill>
              </a:rPr>
              <a:t> </a:t>
            </a:r>
            <a:r>
              <a:rPr lang="uk-UA" sz="1800" i="1" dirty="0" smtClean="0">
                <a:solidFill>
                  <a:srgbClr val="0000FF"/>
                </a:solidFill>
              </a:rPr>
              <a:t>у Кіровоградській області</a:t>
            </a:r>
            <a:r>
              <a:rPr lang="uk-UA" sz="1800" dirty="0" smtClean="0">
                <a:solidFill>
                  <a:srgbClr val="0000FF"/>
                </a:solidFill>
              </a:rPr>
              <a:t> </a:t>
            </a:r>
            <a:r>
              <a:rPr lang="uk-UA" sz="1800" dirty="0" smtClean="0"/>
              <a:t>для ознайомлення та аналізу з метою планування його вивчення та узагальнення на обласному рівні  (подається разом з річним звітом)</a:t>
            </a:r>
            <a:endParaRPr lang="ru-RU" sz="1800" dirty="0" smtClean="0"/>
          </a:p>
          <a:p>
            <a:pPr lvl="0">
              <a:buNone/>
            </a:pPr>
            <a:endParaRPr lang="ru-RU" sz="2400" dirty="0" smtClean="0"/>
          </a:p>
          <a:p>
            <a:endParaRPr lang="ru-RU" sz="2400" dirty="0"/>
          </a:p>
        </p:txBody>
      </p:sp>
      <p:pic>
        <p:nvPicPr>
          <p:cNvPr id="6147" name="Picture 3" descr="D:\Ткачук\Фото\ППД вебінар\143___03\IMG_4435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88024" y="188640"/>
            <a:ext cx="4139952" cy="310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D:\Ткачук\Фото\ППД вебінар\143___03\IMG_4438.JPG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908038" y="3573016"/>
            <a:ext cx="4008446" cy="300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88640"/>
            <a:ext cx="4104456" cy="114300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3600" i="1" dirty="0" smtClean="0">
                <a:solidFill>
                  <a:srgbClr val="0000FF"/>
                </a:solidFill>
              </a:rPr>
              <a:t>12. Занесення до банку даних ППД</a:t>
            </a:r>
            <a:r>
              <a:rPr lang="ru-RU" dirty="0" smtClean="0">
                <a:solidFill>
                  <a:srgbClr val="0000FF"/>
                </a:solidFill>
              </a:rPr>
              <a:t/>
            </a:r>
            <a:br>
              <a:rPr lang="ru-RU" dirty="0" smtClean="0">
                <a:solidFill>
                  <a:srgbClr val="0000FF"/>
                </a:solidFill>
              </a:rPr>
            </a:b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2592288" cy="864096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     </a:t>
            </a:r>
            <a:r>
              <a:rPr lang="uk-UA" sz="2000" i="1" dirty="0" smtClean="0">
                <a:solidFill>
                  <a:srgbClr val="0000FF"/>
                </a:solidFill>
              </a:rPr>
              <a:t>Алгоритм роботи в ДНЗ “КПЛПО”</a:t>
            </a:r>
            <a:endParaRPr lang="ru-RU" sz="2000" i="1" dirty="0">
              <a:solidFill>
                <a:srgbClr val="0000FF"/>
              </a:solidFill>
            </a:endParaRPr>
          </a:p>
        </p:txBody>
      </p:sp>
      <p:pic>
        <p:nvPicPr>
          <p:cNvPr id="4098" name="Picture 2" descr="D:\Ткачук\Профорієнтація\Фото профорієнтація\З уроків флористів\IMG_0853.JPG"/>
          <p:cNvPicPr>
            <a:picLocks noChangeAspect="1" noChangeArrowheads="1"/>
          </p:cNvPicPr>
          <p:nvPr/>
        </p:nvPicPr>
        <p:blipFill>
          <a:blip r:embed="rId2" cstate="print"/>
          <a:srcRect l="13765" t="5780" r="37129"/>
          <a:stretch>
            <a:fillRect/>
          </a:stretch>
        </p:blipFill>
        <p:spPr bwMode="auto">
          <a:xfrm>
            <a:off x="7559824" y="0"/>
            <a:ext cx="1584176" cy="2279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 descr="D:\Ткачук\Фото\ППД вебінар\143___03\IMG_4448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rot="16200000">
            <a:off x="-684076" y="2069467"/>
            <a:ext cx="5472610" cy="410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Ткачук\Фото\ППД вебінар\IMG_4470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l="2658" t="6972" r="3244" b="2530"/>
          <a:stretch>
            <a:fillRect/>
          </a:stretch>
        </p:blipFill>
        <p:spPr bwMode="auto">
          <a:xfrm rot="16200000">
            <a:off x="3305367" y="2147967"/>
            <a:ext cx="5472610" cy="3947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1844824"/>
            <a:ext cx="3275856" cy="994122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i="1" dirty="0" smtClean="0">
                <a:solidFill>
                  <a:srgbClr val="0000FF"/>
                </a:solidFill>
              </a:rPr>
              <a:t>13. Вивчення ППД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521296"/>
            <a:ext cx="5879504" cy="633670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     Вивченню передового педагогічного досвіду педагогічного працівника ліцею з метою його впровадження (чи його елементів) сприяє створення та функціонування </a:t>
            </a:r>
            <a:r>
              <a:rPr lang="uk-UA" i="1" dirty="0" smtClean="0">
                <a:solidFill>
                  <a:srgbClr val="0000FF"/>
                </a:solidFill>
              </a:rPr>
              <a:t>авторських шкіл</a:t>
            </a:r>
            <a:r>
              <a:rPr lang="uk-UA" dirty="0" smtClean="0"/>
              <a:t>, заняття яких носій досвіду проводить за сценарієм </a:t>
            </a:r>
            <a:r>
              <a:rPr lang="uk-UA" i="1" dirty="0" smtClean="0">
                <a:solidFill>
                  <a:srgbClr val="0000FF"/>
                </a:solidFill>
              </a:rPr>
              <a:t>«я це організовую і виконую так, …. і результативність цього така ….»</a:t>
            </a:r>
            <a:r>
              <a:rPr lang="uk-UA" dirty="0" smtClean="0">
                <a:solidFill>
                  <a:srgbClr val="0000FF"/>
                </a:solidFill>
              </a:rPr>
              <a:t>      </a:t>
            </a:r>
          </a:p>
          <a:p>
            <a:pPr>
              <a:buNone/>
            </a:pPr>
            <a:r>
              <a:rPr lang="uk-UA" dirty="0" smtClean="0"/>
              <a:t>         Адміністрацією та методистом ліцею надається особлива увага навчанню в школах молодих майстрів та викладачів, які, окрім Школи передового педагогічного досвіду, навчаються ще і в Школі професійної адаптації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88640"/>
            <a:ext cx="2376264" cy="98488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000" dirty="0" smtClean="0">
                <a:solidFill>
                  <a:srgbClr val="0000FF"/>
                </a:solidFill>
              </a:rPr>
              <a:t>Алгоритм роботи в ДНЗ “КПЛПО”</a:t>
            </a:r>
            <a:endParaRPr lang="ru-RU" sz="2000" dirty="0" smtClean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6" name="Picture 3" descr="D:\Ткачук\Фото\Кравці\Філармонія моделі\Фото\IMG_4118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17634" b="8061"/>
          <a:stretch>
            <a:fillRect/>
          </a:stretch>
        </p:blipFill>
        <p:spPr bwMode="auto">
          <a:xfrm>
            <a:off x="5220748" y="3571665"/>
            <a:ext cx="3923252" cy="3286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458616" cy="922114"/>
          </a:xfrm>
        </p:spPr>
        <p:txBody>
          <a:bodyPr>
            <a:normAutofit/>
          </a:bodyPr>
          <a:lstStyle/>
          <a:p>
            <a:r>
              <a:rPr lang="uk-UA" sz="4000" b="1" i="1" dirty="0" smtClean="0">
                <a:solidFill>
                  <a:srgbClr val="0000FF"/>
                </a:solidFill>
              </a:rPr>
              <a:t>Увага!</a:t>
            </a:r>
            <a:endParaRPr lang="ru-RU" sz="4000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472608" cy="518457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dirty="0" smtClean="0"/>
              <a:t>           Слід відмітити, що система методичної роботи ліцею передбачає вивчення досвіду не тільки окремих педагогічних працівників, а й </a:t>
            </a:r>
            <a:r>
              <a:rPr lang="uk-UA" i="1" dirty="0" smtClean="0">
                <a:solidFill>
                  <a:srgbClr val="0000FF"/>
                </a:solidFill>
              </a:rPr>
              <a:t>груп педагогів</a:t>
            </a:r>
            <a:r>
              <a:rPr lang="uk-UA" dirty="0" smtClean="0"/>
              <a:t>. Так, у 2016 році узагальнений </a:t>
            </a:r>
            <a:r>
              <a:rPr lang="uk-UA" i="1" dirty="0" smtClean="0">
                <a:solidFill>
                  <a:srgbClr val="0000FF"/>
                </a:solidFill>
              </a:rPr>
              <a:t>досвід роботи методичної комісії з професій «Кравець; закрійник» </a:t>
            </a:r>
            <a:r>
              <a:rPr lang="uk-UA" dirty="0" smtClean="0"/>
              <a:t>з проблеми «Співпраця викладачів та майстрів виробничого навчання, спрямована на формування умінь учнів використовувати набуті знання в практичній діяльності»</a:t>
            </a:r>
            <a:endParaRPr lang="ru-RU" dirty="0"/>
          </a:p>
        </p:txBody>
      </p:sp>
      <p:pic>
        <p:nvPicPr>
          <p:cNvPr id="7170" name="Picture 2" descr="D:\Ткачук\Фото\ППД вебінар\143___03\IMG_4434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 l="3281" t="17422" b="10390"/>
          <a:stretch>
            <a:fillRect/>
          </a:stretch>
        </p:blipFill>
        <p:spPr bwMode="auto">
          <a:xfrm rot="16200000">
            <a:off x="4678923" y="2025933"/>
            <a:ext cx="5402775" cy="3024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1916832"/>
            <a:ext cx="4655368" cy="1143000"/>
          </a:xfrm>
        </p:spPr>
        <p:txBody>
          <a:bodyPr>
            <a:normAutofit/>
          </a:bodyPr>
          <a:lstStyle/>
          <a:p>
            <a:r>
              <a:rPr lang="uk-UA" sz="3200" i="1" dirty="0" smtClean="0">
                <a:solidFill>
                  <a:srgbClr val="0000FF"/>
                </a:solidFill>
              </a:rPr>
              <a:t>14. Впровадження ППД</a:t>
            </a:r>
            <a:endParaRPr lang="ru-RU" sz="3200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260648"/>
            <a:ext cx="4104456" cy="65973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i="1" dirty="0" smtClean="0"/>
              <a:t>          </a:t>
            </a:r>
            <a:r>
              <a:rPr lang="uk-UA" i="1" dirty="0" smtClean="0">
                <a:solidFill>
                  <a:srgbClr val="0000FF"/>
                </a:solidFill>
              </a:rPr>
              <a:t>Впровадження</a:t>
            </a:r>
            <a:r>
              <a:rPr lang="uk-UA" dirty="0" smtClean="0"/>
              <a:t> узагальненого передового педагогічного досвіду роботи розпочинається з детального ознайомлення з </a:t>
            </a:r>
            <a:r>
              <a:rPr lang="uk-UA" i="1" dirty="0" smtClean="0">
                <a:solidFill>
                  <a:srgbClr val="0000FF"/>
                </a:solidFill>
              </a:rPr>
              <a:t>банками даних ППД </a:t>
            </a:r>
            <a:r>
              <a:rPr lang="uk-UA" dirty="0" err="1" smtClean="0"/>
              <a:t>педпрацівників</a:t>
            </a:r>
            <a:r>
              <a:rPr lang="uk-UA" dirty="0" smtClean="0"/>
              <a:t> ліцею та області, які знаходяться в методичному кабінеті ліцею і щороку поповнюються новою інформацією. При плануванні роботи методичних комісій, складанні планів самоосвітньої та самостійної методичної роботи на навчальний рік педагогічні працівники з допомогою методиста обирають з банків даних теми досвідів відповідних категорій </a:t>
            </a:r>
            <a:r>
              <a:rPr lang="uk-UA" dirty="0" err="1" smtClean="0"/>
              <a:t>педпрацівників</a:t>
            </a:r>
            <a:r>
              <a:rPr lang="uk-UA" dirty="0" smtClean="0"/>
              <a:t> – носіїв досвіду, і вносять в річні плани. Після детального вивчення та аналізу матеріалів впроваджуються в роботу елементи досвіду як в роботу конкретних </a:t>
            </a:r>
            <a:r>
              <a:rPr lang="uk-UA" dirty="0" err="1" smtClean="0"/>
              <a:t>педпрацівників</a:t>
            </a:r>
            <a:r>
              <a:rPr lang="uk-UA" dirty="0" smtClean="0"/>
              <a:t>, так і в роботу методичних комісій</a:t>
            </a:r>
            <a:endParaRPr lang="ru-RU" dirty="0" smtClean="0"/>
          </a:p>
          <a:p>
            <a:pPr algn="just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139952" y="404664"/>
            <a:ext cx="252028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0000FF"/>
                </a:solidFill>
              </a:rPr>
              <a:t>Алгоритм роботи в ДНЗ “КПЛПО”</a:t>
            </a:r>
            <a:endParaRPr lang="ru-RU" sz="2000" i="1" dirty="0">
              <a:solidFill>
                <a:srgbClr val="0000FF"/>
              </a:solidFill>
            </a:endParaRPr>
          </a:p>
        </p:txBody>
      </p:sp>
      <p:pic>
        <p:nvPicPr>
          <p:cNvPr id="9218" name="Picture 2" descr="D:\Ткачук\Фото\ППД вебінар\143___03\IMG_4446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t="7407"/>
          <a:stretch>
            <a:fillRect/>
          </a:stretch>
        </p:blipFill>
        <p:spPr bwMode="auto">
          <a:xfrm>
            <a:off x="3959424" y="3257600"/>
            <a:ext cx="5184576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D:\Ткачук\Фото\квіти кухар\IMG_0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4234" y="1"/>
            <a:ext cx="2459765" cy="18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5760640" cy="1440160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Вивчення передового </a:t>
            </a:r>
            <a:r>
              <a:rPr lang="uk-UA" b="1" i="1" u="sng" dirty="0" smtClean="0">
                <a:solidFill>
                  <a:schemeClr val="accent3">
                    <a:lumMod val="50000"/>
                  </a:schemeClr>
                </a:solidFill>
              </a:rPr>
              <a:t>виробничого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 досвіду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2348880"/>
            <a:ext cx="5637312" cy="4032448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/>
              <a:t>Стажування на базових підприємствах, виявлення регіональної компоненти;</a:t>
            </a:r>
            <a:endParaRPr lang="ru-RU" dirty="0" smtClean="0"/>
          </a:p>
          <a:p>
            <a:r>
              <a:rPr lang="uk-UA" i="1" dirty="0" smtClean="0"/>
              <a:t>Проходження курсів підвищення кваліфікації (фахового модуля) у профільних </a:t>
            </a:r>
            <a:r>
              <a:rPr lang="uk-UA" i="1" dirty="0" smtClean="0"/>
              <a:t>закладах  професійної (професійно-технічної) освіти;</a:t>
            </a:r>
            <a:endParaRPr lang="ru-RU" dirty="0" smtClean="0"/>
          </a:p>
          <a:p>
            <a:r>
              <a:rPr lang="uk-UA" i="1" dirty="0" smtClean="0"/>
              <a:t>Аналіз інформаційних джерел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 descr="D:\Ткачук\Профорієнтація\Фото профорієнтація\З уроків кухарів\IMG_2279.JPG"/>
          <p:cNvPicPr>
            <a:picLocks noChangeAspect="1" noChangeArrowheads="1"/>
          </p:cNvPicPr>
          <p:nvPr/>
        </p:nvPicPr>
        <p:blipFill>
          <a:blip r:embed="rId2" cstate="print"/>
          <a:srcRect l="7012" t="8950" r="18081"/>
          <a:stretch>
            <a:fillRect/>
          </a:stretch>
        </p:blipFill>
        <p:spPr bwMode="auto">
          <a:xfrm>
            <a:off x="0" y="2204864"/>
            <a:ext cx="2736304" cy="4434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Ткачук\Фото\квіти кухар\IMG_0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88640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692696"/>
            <a:ext cx="5410944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Стажування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276872"/>
            <a:ext cx="8229600" cy="43204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Стажування</a:t>
            </a:r>
            <a:r>
              <a:rPr lang="uk-UA" i="1" dirty="0" smtClean="0"/>
              <a:t> – </a:t>
            </a:r>
            <a:r>
              <a:rPr lang="uk-UA" dirty="0" smtClean="0"/>
              <a:t>одна із форм вивчення технологій базових підприємств. Адміністрація ліцею укладає угоди з підприємствами про проходження стажування майстрами виробничого навчання та викладачами професійно-теоретичної підготовки. </a:t>
            </a:r>
            <a:r>
              <a:rPr lang="uk-UA" dirty="0" smtClean="0"/>
              <a:t>Складається </a:t>
            </a:r>
            <a:r>
              <a:rPr lang="uk-UA" dirty="0" smtClean="0"/>
              <a:t>програма </a:t>
            </a:r>
            <a:r>
              <a:rPr lang="uk-UA" dirty="0" smtClean="0"/>
              <a:t>стажування, яка погоджується з підприємством, та індивідуальний </a:t>
            </a:r>
            <a:r>
              <a:rPr lang="uk-UA" dirty="0" smtClean="0"/>
              <a:t>план. </a:t>
            </a:r>
            <a:r>
              <a:rPr lang="uk-UA" dirty="0" smtClean="0"/>
              <a:t>Як правило, стажування проводиться в період проходження учнями виробничої практики на підприємстві. Це дає можливість раціонально використовувати робочий час, так як одночасно із стажуванням проводиться контроль проходження виробничої практики учнями</a:t>
            </a:r>
            <a:endParaRPr lang="ru-RU" dirty="0" smtClean="0"/>
          </a:p>
          <a:p>
            <a:pPr algn="just"/>
            <a:r>
              <a:rPr lang="uk-UA" dirty="0" smtClean="0"/>
              <a:t>По закінченню стажування майстер, викладач оформляє звіт, в який входять </a:t>
            </a:r>
            <a:r>
              <a:rPr lang="uk-UA" dirty="0" smtClean="0"/>
              <a:t>документи, перераховані вище, щоденник </a:t>
            </a:r>
            <a:r>
              <a:rPr lang="uk-UA" dirty="0" smtClean="0"/>
              <a:t>обліку виконання програми стажування та пояснювальна записка (текстова частина з ілюстративними матеріалами)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Ткачук\Профорієнтація\Фото профорієнтація\З уроків кухарів\IMG_2290.JPG"/>
          <p:cNvPicPr>
            <a:picLocks noChangeAspect="1" noChangeArrowheads="1"/>
          </p:cNvPicPr>
          <p:nvPr/>
        </p:nvPicPr>
        <p:blipFill>
          <a:blip r:embed="rId2" cstate="print"/>
          <a:srcRect l="11915" t="21091" r="12846"/>
          <a:stretch>
            <a:fillRect/>
          </a:stretch>
        </p:blipFill>
        <p:spPr bwMode="auto">
          <a:xfrm>
            <a:off x="323528" y="260648"/>
            <a:ext cx="2376264" cy="1869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3212976"/>
            <a:ext cx="3059832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Підвищення кваліфікації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5904656" cy="6336704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Відповідно до Перспективного плану атестації та підвищення кваліфікації педагогічних працівників ліцею кожний майстер виробничого навчання (за винятком з професії «Флорист», так як перелік профільних </a:t>
            </a:r>
            <a:r>
              <a:rPr lang="uk-UA" dirty="0" smtClean="0"/>
              <a:t> закладів </a:t>
            </a:r>
            <a:r>
              <a:rPr lang="uk-UA" dirty="0" smtClean="0"/>
              <a:t>професійної (професійно-технічної) освіти </a:t>
            </a:r>
            <a:r>
              <a:rPr lang="uk-UA" dirty="0" smtClean="0"/>
              <a:t>не </a:t>
            </a:r>
            <a:r>
              <a:rPr lang="uk-UA" dirty="0" smtClean="0"/>
              <a:t>передбачає підвищення кваліфікації за цією професією) проходить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фаховий модуль підвищення кваліфікації</a:t>
            </a:r>
            <a:endParaRPr lang="ru-RU" b="1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i="1" dirty="0" smtClean="0"/>
              <a:t>Вивчення</a:t>
            </a:r>
            <a:r>
              <a:rPr lang="uk-UA" dirty="0" smtClean="0"/>
              <a:t> передових виробничих технологій проводиться також за матеріалами </a:t>
            </a:r>
            <a:r>
              <a:rPr lang="uk-UA" dirty="0" err="1" smtClean="0"/>
              <a:t>Інтернет-ресурсів</a:t>
            </a:r>
            <a:r>
              <a:rPr lang="uk-UA" dirty="0" smtClean="0"/>
              <a:t>, телевізійних програм, журналів мод та моделей виробів відомих брендів у фірмових магазинах тощо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D:\Ткачук\Профорієнтація\Фото профорієнтація\З уроків кухарів\IMG_2284.JPG"/>
          <p:cNvPicPr>
            <a:picLocks noChangeAspect="1" noChangeArrowheads="1"/>
          </p:cNvPicPr>
          <p:nvPr/>
        </p:nvPicPr>
        <p:blipFill>
          <a:blip r:embed="rId2" cstate="print"/>
          <a:srcRect l="1963" t="24800" r="53150" b="26900"/>
          <a:stretch>
            <a:fillRect/>
          </a:stretch>
        </p:blipFill>
        <p:spPr bwMode="auto">
          <a:xfrm>
            <a:off x="6372200" y="188640"/>
            <a:ext cx="258759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260648"/>
            <a:ext cx="5698976" cy="1512168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4000" b="1" i="1" dirty="0" smtClean="0">
                <a:solidFill>
                  <a:schemeClr val="accent3">
                    <a:lumMod val="50000"/>
                  </a:schemeClr>
                </a:solidFill>
              </a:rPr>
              <a:t>Узагальнення, розгляд та схвалення методичною комісією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uk-UA" dirty="0" smtClean="0"/>
              <a:t>         </a:t>
            </a:r>
            <a:r>
              <a:rPr lang="uk-UA" dirty="0" err="1" smtClean="0"/>
              <a:t>Педпрацівник</a:t>
            </a:r>
            <a:r>
              <a:rPr lang="uk-UA" dirty="0" smtClean="0"/>
              <a:t>, який пройшов стажування, фаховий модуль курсів ПК, обов’язково проводить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семінар-практикум</a:t>
            </a:r>
            <a:r>
              <a:rPr lang="uk-UA" i="1" dirty="0" smtClean="0"/>
              <a:t> чи </a:t>
            </a:r>
            <a:r>
              <a:rPr lang="uk-UA" b="1" i="1" dirty="0" smtClean="0">
                <a:solidFill>
                  <a:schemeClr val="accent3">
                    <a:lumMod val="50000"/>
                  </a:schemeClr>
                </a:solidFill>
              </a:rPr>
              <a:t>майстер-клас</a:t>
            </a:r>
            <a:r>
              <a:rPr lang="uk-UA" dirty="0" smtClean="0"/>
              <a:t> для членів методичної комісії, на якому проводиться вивчення передових виробничих технологій всіма її членами. Матеріали заходів роздруковуються і зберігаються в методичному кабінеті для загального користування всіма членами педагогічного колективу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5" descr="DSC_0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1520" y="260648"/>
            <a:ext cx="2674640" cy="1783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3960440" cy="936104"/>
          </a:xfrm>
        </p:spPr>
        <p:txBody>
          <a:bodyPr/>
          <a:lstStyle/>
          <a:p>
            <a:r>
              <a:rPr lang="uk-UA" b="1" i="1" dirty="0" smtClean="0">
                <a:solidFill>
                  <a:srgbClr val="0000FF"/>
                </a:solidFill>
              </a:rPr>
              <a:t>Наші професії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3394720" cy="3989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/>
              <a:t>На базі 9 класів:</a:t>
            </a:r>
          </a:p>
          <a:p>
            <a:r>
              <a:rPr lang="uk-UA" dirty="0" smtClean="0"/>
              <a:t>Кравець;</a:t>
            </a:r>
          </a:p>
          <a:p>
            <a:r>
              <a:rPr lang="uk-UA" dirty="0" smtClean="0"/>
              <a:t>Кухар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b="1" dirty="0" smtClean="0"/>
              <a:t>     На базі 11 класів:</a:t>
            </a:r>
          </a:p>
          <a:p>
            <a:r>
              <a:rPr lang="uk-UA" dirty="0" smtClean="0"/>
              <a:t>Кравець; закрійник;</a:t>
            </a:r>
          </a:p>
          <a:p>
            <a:r>
              <a:rPr lang="uk-UA" dirty="0" smtClean="0"/>
              <a:t>Кухар; кондитер;</a:t>
            </a:r>
          </a:p>
          <a:p>
            <a:r>
              <a:rPr lang="uk-UA" dirty="0" smtClean="0"/>
              <a:t>Флорист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    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D:\Ткачук\Фото\Методкомісії\Кухарі\IMG_4384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364088" y="332656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Ткачук\Фото\Модульний контроль\гр 2  2017\IMG_3681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t="19990" r="5218"/>
          <a:stretch>
            <a:fillRect/>
          </a:stretch>
        </p:blipFill>
        <p:spPr bwMode="auto">
          <a:xfrm>
            <a:off x="5292080" y="3068960"/>
            <a:ext cx="363958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Ткачук\Профорієнтація\Фото профорієнтація\З уроків флористів\IMG_0923.JPG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 t="19395" r="7273"/>
          <a:stretch>
            <a:fillRect/>
          </a:stretch>
        </p:blipFill>
        <p:spPr bwMode="auto">
          <a:xfrm>
            <a:off x="1398763" y="4293096"/>
            <a:ext cx="3677293" cy="2397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5472608" cy="850106"/>
          </a:xfrm>
        </p:spPr>
        <p:txBody>
          <a:bodyPr>
            <a:normAutofit fontScale="90000"/>
          </a:bodyPr>
          <a:lstStyle/>
          <a:p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Впровадження передового виробничого досвіду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748464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000" i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Впровадження </a:t>
            </a:r>
            <a:r>
              <a:rPr lang="uk-UA" sz="2000" dirty="0" smtClean="0"/>
              <a:t>передових виробничих технологій у навчально-виробничий процес проводиться за рішенням відповідних методичних комісій.</a:t>
            </a:r>
            <a:endParaRPr lang="ru-RU" sz="2000" dirty="0" smtClean="0"/>
          </a:p>
          <a:p>
            <a:pPr algn="just">
              <a:buNone/>
            </a:pPr>
            <a:r>
              <a:rPr lang="uk-UA" sz="2000" dirty="0" smtClean="0"/>
              <a:t>            Згідно Положення про організацію навчально-виробничого процесу в ПТНЗ при розробці робочих навчальних програм з предметів професійно-теоретичної підготовки та виробничого навчання потрібно враховувати регіональну компоненту. Такою регіональною компонентою є саме передові виробничі технології. </a:t>
            </a:r>
            <a:endParaRPr lang="ru-RU" sz="2000" dirty="0" smtClean="0"/>
          </a:p>
          <a:p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Коригування робочих навчальних програм з предметів професійно-теоретичної підготовки та виробничого навчання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Розробка поурочно-тематичних планів та переліків навчально-виробничих робіт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Розробка дидактичних засобів навчання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uk-UA" sz="2000" dirty="0" smtClean="0"/>
              <a:t>(інструкційних та інструкційно-технологічних карток, </a:t>
            </a:r>
            <a:r>
              <a:rPr lang="uk-UA" sz="2000" dirty="0" err="1" smtClean="0"/>
              <a:t>фотоалгоритмів</a:t>
            </a:r>
            <a:r>
              <a:rPr lang="uk-UA" sz="2000" dirty="0" smtClean="0"/>
              <a:t>, тобто матеріалів письмового інструктування). </a:t>
            </a:r>
            <a:endParaRPr lang="ru-RU" sz="2000" dirty="0" smtClean="0"/>
          </a:p>
          <a:p>
            <a:r>
              <a:rPr lang="uk-UA" sz="2000" b="1" i="1" dirty="0" smtClean="0">
                <a:solidFill>
                  <a:schemeClr val="accent3">
                    <a:lumMod val="50000"/>
                  </a:schemeClr>
                </a:solidFill>
              </a:rPr>
              <a:t>Формування знань та вмінь учнів на уроках та позакласних заходах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000" dirty="0"/>
          </a:p>
        </p:txBody>
      </p:sp>
      <p:pic>
        <p:nvPicPr>
          <p:cNvPr id="13314" name="Picture 2" descr="D:\Ткачук\Фото\квіти кухар\IMG_0607.JPG"/>
          <p:cNvPicPr>
            <a:picLocks noChangeAspect="1" noChangeArrowheads="1"/>
          </p:cNvPicPr>
          <p:nvPr/>
        </p:nvPicPr>
        <p:blipFill>
          <a:blip r:embed="rId2" cstate="print"/>
          <a:srcRect l="10667" t="11962" r="7768"/>
          <a:stretch>
            <a:fillRect/>
          </a:stretch>
        </p:blipFill>
        <p:spPr bwMode="auto">
          <a:xfrm>
            <a:off x="7309855" y="0"/>
            <a:ext cx="1834145" cy="1484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6805264" cy="1498178"/>
          </a:xfrm>
        </p:spPr>
        <p:txBody>
          <a:bodyPr>
            <a:normAutofit fontScale="90000"/>
          </a:bodyPr>
          <a:lstStyle/>
          <a:p>
            <a:r>
              <a:rPr lang="uk-UA" sz="3100" i="1" dirty="0" smtClean="0"/>
              <a:t/>
            </a:r>
            <a:br>
              <a:rPr lang="uk-UA" sz="3100" i="1" dirty="0" smtClean="0"/>
            </a:br>
            <a:r>
              <a:rPr lang="uk-UA" sz="3600" b="1" i="1" dirty="0" smtClean="0">
                <a:solidFill>
                  <a:schemeClr val="accent3">
                    <a:lumMod val="50000"/>
                  </a:schemeClr>
                </a:solidFill>
              </a:rPr>
              <a:t>Аналіз результатів впровадження, розгляд на засіданнях методичних комісій, педагогічної ради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276872"/>
            <a:ext cx="5364088" cy="42484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uk-UA" i="1" dirty="0" smtClean="0"/>
              <a:t>      </a:t>
            </a:r>
            <a:r>
              <a:rPr lang="uk-UA" b="1" i="1" dirty="0" smtClean="0"/>
              <a:t>Показники:</a:t>
            </a:r>
          </a:p>
          <a:p>
            <a:r>
              <a:rPr lang="uk-UA" i="1" dirty="0" smtClean="0"/>
              <a:t>Рівень </a:t>
            </a:r>
            <a:r>
              <a:rPr lang="uk-UA" i="1" dirty="0" smtClean="0"/>
              <a:t>мотивації навчальної діяльності </a:t>
            </a:r>
            <a:r>
              <a:rPr lang="uk-UA" i="1" dirty="0" smtClean="0"/>
              <a:t>учнів;</a:t>
            </a:r>
            <a:endParaRPr lang="ru-RU" dirty="0" smtClean="0"/>
          </a:p>
          <a:p>
            <a:r>
              <a:rPr lang="uk-UA" i="1" dirty="0" smtClean="0"/>
              <a:t>Рівень навчальних досягнень </a:t>
            </a:r>
            <a:r>
              <a:rPr lang="uk-UA" i="1" dirty="0" smtClean="0"/>
              <a:t>учнів;</a:t>
            </a:r>
            <a:endParaRPr lang="ru-RU" dirty="0" smtClean="0"/>
          </a:p>
          <a:p>
            <a:r>
              <a:rPr lang="uk-UA" i="1" dirty="0" smtClean="0"/>
              <a:t>Рівень конкурентоспроможності випускників</a:t>
            </a:r>
            <a:endParaRPr lang="ru-RU" dirty="0" smtClean="0"/>
          </a:p>
        </p:txBody>
      </p:sp>
      <p:pic>
        <p:nvPicPr>
          <p:cNvPr id="6146" name="Picture 2" descr="D:\Ткачук\Фото\Кравці\Філармонія моделі\Фото\IMG_4120.JPG"/>
          <p:cNvPicPr>
            <a:picLocks noChangeAspect="1" noChangeArrowheads="1"/>
          </p:cNvPicPr>
          <p:nvPr/>
        </p:nvPicPr>
        <p:blipFill>
          <a:blip r:embed="rId2" cstate="print"/>
          <a:srcRect l="28737" t="3634" r="27652" b="4384"/>
          <a:stretch>
            <a:fillRect/>
          </a:stretch>
        </p:blipFill>
        <p:spPr bwMode="auto">
          <a:xfrm>
            <a:off x="5724128" y="1556792"/>
            <a:ext cx="3203848" cy="5068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620998">
            <a:off x="420284" y="2194867"/>
            <a:ext cx="3168352" cy="1143000"/>
          </a:xfrm>
        </p:spPr>
        <p:txBody>
          <a:bodyPr/>
          <a:lstStyle/>
          <a:p>
            <a:r>
              <a:rPr lang="uk-UA" b="1" i="1" dirty="0" smtClean="0">
                <a:solidFill>
                  <a:srgbClr val="0000FF"/>
                </a:solidFill>
              </a:rPr>
              <a:t>Висновок</a:t>
            </a:r>
            <a:endParaRPr lang="ru-RU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9872" y="692696"/>
            <a:ext cx="5724128" cy="5904656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uk-UA" dirty="0" smtClean="0"/>
              <a:t>           Відомо, що існують різні моделі методичної роботи </a:t>
            </a:r>
            <a:r>
              <a:rPr lang="uk-UA" dirty="0" smtClean="0"/>
              <a:t>закладу </a:t>
            </a:r>
            <a:r>
              <a:rPr lang="uk-UA" dirty="0" smtClean="0"/>
              <a:t>професійної (професійно-технічної) </a:t>
            </a:r>
            <a:r>
              <a:rPr lang="uk-UA" dirty="0" smtClean="0"/>
              <a:t>освіти, </a:t>
            </a:r>
            <a:r>
              <a:rPr lang="uk-UA" dirty="0" smtClean="0"/>
              <a:t>в тому числі і різні моделі алгоритмів вивчення, узагальнення та впровадження в навчально-виховний процес закладу передового педагогічного та виробничого досвіду. </a:t>
            </a:r>
          </a:p>
          <a:p>
            <a:pPr algn="just">
              <a:buNone/>
            </a:pPr>
            <a:r>
              <a:rPr lang="uk-UA" dirty="0" smtClean="0"/>
              <a:t>           І це добре: хтось використовує готові, хтось розробляє свої, виходячи із специфіки свого навчального закладу. В цьому й полягає творчість методиста та всієї методичної служби. </a:t>
            </a:r>
          </a:p>
          <a:p>
            <a:pPr algn="just">
              <a:buNone/>
            </a:pPr>
            <a:r>
              <a:rPr lang="uk-UA" dirty="0" smtClean="0"/>
              <a:t>           Адже головним, на думку автора, </a:t>
            </a:r>
            <a:r>
              <a:rPr lang="uk-UA" b="1" i="1" dirty="0" smtClean="0">
                <a:solidFill>
                  <a:srgbClr val="0000FF"/>
                </a:solidFill>
              </a:rPr>
              <a:t>є не спосіб досягнення мети, а результативність досягнення</a:t>
            </a:r>
            <a:endParaRPr lang="ru-RU" b="1" dirty="0" smtClean="0">
              <a:solidFill>
                <a:srgbClr val="0000FF"/>
              </a:solidFill>
            </a:endParaRPr>
          </a:p>
        </p:txBody>
      </p:sp>
      <p:pic>
        <p:nvPicPr>
          <p:cNvPr id="4" name="Picture 5" descr="DSC_1275"/>
          <p:cNvPicPr>
            <a:picLocks noChangeAspect="1" noChangeArrowheads="1"/>
          </p:cNvPicPr>
          <p:nvPr/>
        </p:nvPicPr>
        <p:blipFill>
          <a:blip r:embed="rId2" cstate="print"/>
          <a:srcRect l="3922" t="-3333" r="3922"/>
          <a:stretch>
            <a:fillRect/>
          </a:stretch>
        </p:blipFill>
        <p:spPr>
          <a:xfrm>
            <a:off x="179513" y="188640"/>
            <a:ext cx="2986214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Ткачук\Фото\Кравці\Філармонія моделі 19\IMG_4459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23225" t="2331" r="1963" b="5901"/>
          <a:stretch>
            <a:fillRect/>
          </a:stretch>
        </p:blipFill>
        <p:spPr bwMode="auto">
          <a:xfrm>
            <a:off x="179512" y="3356992"/>
            <a:ext cx="36004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708920"/>
            <a:ext cx="2674640" cy="3168352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rgbClr val="0000FF"/>
                </a:solidFill>
              </a:rPr>
              <a:t>Єдина науково-методична проблема ліцею (ЄНМП) </a:t>
            </a:r>
            <a:endParaRPr lang="ru-RU" sz="3600" b="1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04664"/>
            <a:ext cx="5976664" cy="6254155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</a:t>
            </a:r>
            <a:r>
              <a:rPr lang="uk-UA" b="1" dirty="0" smtClean="0"/>
              <a:t>«Розвиток творчого потенціалу та життєвих </a:t>
            </a:r>
            <a:r>
              <a:rPr lang="uk-UA" b="1" dirty="0" err="1" smtClean="0"/>
              <a:t>компетентностей</a:t>
            </a:r>
            <a:r>
              <a:rPr lang="uk-UA" b="1" dirty="0" smtClean="0"/>
              <a:t> майбутніх робітників через формування інноваційного освітнього простору»</a:t>
            </a:r>
          </a:p>
          <a:p>
            <a:pPr>
              <a:buNone/>
            </a:pPr>
            <a:r>
              <a:rPr lang="uk-UA" i="1" dirty="0" smtClean="0"/>
              <a:t>             </a:t>
            </a:r>
            <a:r>
              <a:rPr lang="uk-UA" b="1" i="1" dirty="0" smtClean="0">
                <a:solidFill>
                  <a:srgbClr val="0000FF"/>
                </a:solidFill>
              </a:rPr>
              <a:t>Аспекти проблеми:</a:t>
            </a:r>
            <a:endParaRPr lang="ru-RU" b="1" i="1" dirty="0" smtClean="0">
              <a:solidFill>
                <a:srgbClr val="0000FF"/>
              </a:solidFill>
            </a:endParaRPr>
          </a:p>
          <a:p>
            <a:r>
              <a:rPr lang="uk-UA" dirty="0" smtClean="0">
                <a:solidFill>
                  <a:srgbClr val="0000FF"/>
                </a:solidFill>
              </a:rPr>
              <a:t>І (</a:t>
            </a:r>
            <a:r>
              <a:rPr lang="uk-UA" i="1" dirty="0" smtClean="0">
                <a:solidFill>
                  <a:srgbClr val="0000FF"/>
                </a:solidFill>
              </a:rPr>
              <a:t>Вивчення проблеми</a:t>
            </a:r>
            <a:r>
              <a:rPr lang="uk-UA" dirty="0" smtClean="0">
                <a:solidFill>
                  <a:srgbClr val="0000FF"/>
                </a:solidFill>
              </a:rPr>
              <a:t>)</a:t>
            </a:r>
            <a:r>
              <a:rPr lang="uk-UA" dirty="0" smtClean="0"/>
              <a:t> – «Методичні аспекти реалізації ефективних методик навчання та виробничих інновацій»</a:t>
            </a:r>
            <a:r>
              <a:rPr lang="ru-RU" dirty="0" smtClean="0"/>
              <a:t>;</a:t>
            </a:r>
            <a:r>
              <a:rPr lang="uk-UA" dirty="0" smtClean="0"/>
              <a:t> </a:t>
            </a:r>
            <a:endParaRPr lang="ru-RU" dirty="0" smtClean="0"/>
          </a:p>
          <a:p>
            <a:r>
              <a:rPr lang="uk-UA" dirty="0" smtClean="0">
                <a:solidFill>
                  <a:srgbClr val="0000FF"/>
                </a:solidFill>
              </a:rPr>
              <a:t>ІІ (</a:t>
            </a:r>
            <a:r>
              <a:rPr lang="uk-UA" i="1" dirty="0" smtClean="0">
                <a:solidFill>
                  <a:srgbClr val="0000FF"/>
                </a:solidFill>
              </a:rPr>
              <a:t>Впровадження</a:t>
            </a:r>
            <a:r>
              <a:rPr lang="uk-UA" dirty="0" smtClean="0">
                <a:solidFill>
                  <a:srgbClr val="0000FF"/>
                </a:solidFill>
              </a:rPr>
              <a:t>) </a:t>
            </a:r>
            <a:r>
              <a:rPr lang="uk-UA" dirty="0" smtClean="0"/>
              <a:t>–  «Формування інноваційного освітнього простору як ресурсу удосконалення роботи ліцею»</a:t>
            </a:r>
            <a:r>
              <a:rPr lang="ru-RU" dirty="0" smtClean="0"/>
              <a:t>;</a:t>
            </a:r>
            <a:r>
              <a:rPr lang="uk-UA" dirty="0" smtClean="0"/>
              <a:t>                                                                                            </a:t>
            </a:r>
            <a:endParaRPr lang="ru-RU" dirty="0" smtClean="0"/>
          </a:p>
          <a:p>
            <a:r>
              <a:rPr lang="uk-UA" dirty="0" smtClean="0">
                <a:solidFill>
                  <a:srgbClr val="0000FF"/>
                </a:solidFill>
              </a:rPr>
              <a:t>ІІІ (</a:t>
            </a:r>
            <a:r>
              <a:rPr lang="uk-UA" i="1" dirty="0" smtClean="0">
                <a:solidFill>
                  <a:srgbClr val="0000FF"/>
                </a:solidFill>
              </a:rPr>
              <a:t>Досвід</a:t>
            </a:r>
            <a:r>
              <a:rPr lang="uk-UA" dirty="0" smtClean="0">
                <a:solidFill>
                  <a:srgbClr val="0000FF"/>
                </a:solidFill>
              </a:rPr>
              <a:t>)</a:t>
            </a:r>
            <a:r>
              <a:rPr lang="uk-UA" dirty="0" smtClean="0"/>
              <a:t> – «Компетентний творчий педагог – компетентний творчий учень»</a:t>
            </a:r>
            <a:endParaRPr lang="ru-RU" dirty="0"/>
          </a:p>
        </p:txBody>
      </p:sp>
      <p:pic>
        <p:nvPicPr>
          <p:cNvPr id="4" name="Picture 5" descr="DSC_0226"/>
          <p:cNvPicPr>
            <a:picLocks noChangeAspect="1" noChangeArrowheads="1"/>
          </p:cNvPicPr>
          <p:nvPr/>
        </p:nvPicPr>
        <p:blipFill>
          <a:blip r:embed="rId2" cstate="print"/>
          <a:srcRect r="3751"/>
          <a:stretch>
            <a:fillRect/>
          </a:stretch>
        </p:blipFill>
        <p:spPr>
          <a:xfrm>
            <a:off x="5724128" y="0"/>
            <a:ext cx="3256625" cy="2255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IMG_4109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>
          <a:xfrm>
            <a:off x="3491880" y="2852830"/>
            <a:ext cx="5340589" cy="4005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 descr="DSC_0960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lum bright="-10000"/>
          </a:blip>
          <a:srcRect l="3342" t="12325" r="6236"/>
          <a:stretch>
            <a:fillRect/>
          </a:stretch>
        </p:blipFill>
        <p:spPr>
          <a:xfrm>
            <a:off x="4716016" y="188640"/>
            <a:ext cx="4176464" cy="2699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6" descr="DSC_0800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lum bright="-10000"/>
          </a:blip>
          <a:srcRect r="9210" b="2121"/>
          <a:stretch>
            <a:fillRect/>
          </a:stretch>
        </p:blipFill>
        <p:spPr>
          <a:xfrm>
            <a:off x="251520" y="260648"/>
            <a:ext cx="4258816" cy="306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9675822">
            <a:off x="460494" y="4372408"/>
            <a:ext cx="2809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rgbClr val="0000FF"/>
                </a:solidFill>
              </a:rPr>
              <a:t>Дякую за увагу!</a:t>
            </a:r>
            <a:endParaRPr lang="ru-RU" sz="4400" b="1" i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4104456" cy="2434282"/>
          </a:xfrm>
        </p:spPr>
        <p:txBody>
          <a:bodyPr>
            <a:noAutofit/>
          </a:bodyPr>
          <a:lstStyle/>
          <a:p>
            <a:pPr algn="l"/>
            <a:r>
              <a:rPr lang="uk-UA" sz="2800" dirty="0" smtClean="0"/>
              <a:t>Показником </a:t>
            </a:r>
            <a:r>
              <a:rPr lang="uk-UA" sz="2800" i="1" dirty="0" smtClean="0">
                <a:solidFill>
                  <a:srgbClr val="0000FF"/>
                </a:solidFill>
              </a:rPr>
              <a:t>творчого потенціалу</a:t>
            </a:r>
            <a:r>
              <a:rPr lang="uk-UA" sz="2800" dirty="0" smtClean="0"/>
              <a:t> викладача, майстра виробничого навчання є його </a:t>
            </a:r>
            <a:r>
              <a:rPr lang="uk-UA" sz="2800" b="1" i="1" dirty="0" smtClean="0"/>
              <a:t>вивчений і узагальнений</a:t>
            </a:r>
            <a:r>
              <a:rPr lang="uk-UA" sz="2800" dirty="0" smtClean="0"/>
              <a:t> </a:t>
            </a:r>
            <a:r>
              <a:rPr lang="uk-UA" sz="2800" b="1" i="1" dirty="0" smtClean="0"/>
              <a:t>педагогічний досвід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5976" y="2708920"/>
            <a:ext cx="4474840" cy="388843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/>
              <a:t>    Показником </a:t>
            </a:r>
            <a:r>
              <a:rPr lang="uk-UA" i="1" dirty="0" smtClean="0">
                <a:solidFill>
                  <a:srgbClr val="0000FF"/>
                </a:solidFill>
              </a:rPr>
              <a:t>здорової творчої атмосфери </a:t>
            </a:r>
            <a:r>
              <a:rPr lang="uk-UA" dirty="0" smtClean="0"/>
              <a:t>закладу професійної (професійно-технічної) освіти </a:t>
            </a:r>
            <a:r>
              <a:rPr lang="uk-UA" dirty="0" smtClean="0"/>
              <a:t>є </a:t>
            </a:r>
            <a:r>
              <a:rPr lang="uk-UA" b="1" i="1" dirty="0" smtClean="0"/>
              <a:t>наявність процесів виявлення та вивчення, узагальнення, поширення і впровадження</a:t>
            </a:r>
            <a:r>
              <a:rPr lang="uk-UA" b="1" dirty="0" smtClean="0"/>
              <a:t> </a:t>
            </a:r>
            <a:r>
              <a:rPr lang="uk-UA" dirty="0" smtClean="0"/>
              <a:t>колегами в роботу передового педагогічного досвіду</a:t>
            </a:r>
            <a:endParaRPr lang="ru-RU" dirty="0"/>
          </a:p>
        </p:txBody>
      </p:sp>
      <p:pic>
        <p:nvPicPr>
          <p:cNvPr id="1026" name="Picture 2" descr="D:\Ткачук\Профорієнтація\Фото профорієнтація\З уроків флористів\IMG_1430.JPG"/>
          <p:cNvPicPr>
            <a:picLocks noChangeAspect="1" noChangeArrowheads="1"/>
          </p:cNvPicPr>
          <p:nvPr/>
        </p:nvPicPr>
        <p:blipFill>
          <a:blip r:embed="rId2" cstate="print"/>
          <a:srcRect r="5618" b="7982"/>
          <a:stretch>
            <a:fillRect/>
          </a:stretch>
        </p:blipFill>
        <p:spPr bwMode="auto">
          <a:xfrm>
            <a:off x="6588224" y="260648"/>
            <a:ext cx="1862222" cy="24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DSC_0794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4040" r="5051"/>
          <a:stretch>
            <a:fillRect/>
          </a:stretch>
        </p:blipFill>
        <p:spPr>
          <a:xfrm>
            <a:off x="251520" y="3717032"/>
            <a:ext cx="3816424" cy="279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5256584" cy="1296144"/>
          </a:xfrm>
        </p:spPr>
        <p:txBody>
          <a:bodyPr>
            <a:normAutofit fontScale="90000"/>
          </a:bodyPr>
          <a:lstStyle/>
          <a:p>
            <a:r>
              <a:rPr lang="uk-UA" sz="3200" i="1" u="sng" dirty="0" smtClean="0">
                <a:solidFill>
                  <a:srgbClr val="0000FF"/>
                </a:solidFill>
              </a:rPr>
              <a:t>1. Виявлення педагогічного досвіду, визначення його проблематики</a:t>
            </a:r>
            <a:endParaRPr lang="ru-RU" sz="3200" u="sng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36912"/>
            <a:ext cx="7560840" cy="3949899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uk-UA" i="1" dirty="0" smtClean="0"/>
              <a:t>Актуальність;</a:t>
            </a:r>
            <a:endParaRPr lang="ru-RU" dirty="0" smtClean="0"/>
          </a:p>
          <a:p>
            <a:r>
              <a:rPr lang="uk-UA" i="1" dirty="0" smtClean="0"/>
              <a:t>Суспільна і практична значимість;</a:t>
            </a:r>
            <a:endParaRPr lang="ru-RU" dirty="0" smtClean="0"/>
          </a:p>
          <a:p>
            <a:r>
              <a:rPr lang="uk-UA" i="1" dirty="0" smtClean="0"/>
              <a:t>Ефективність</a:t>
            </a:r>
          </a:p>
          <a:p>
            <a:pPr>
              <a:buNone/>
            </a:pPr>
            <a:endParaRPr lang="ru-RU" dirty="0" smtClean="0"/>
          </a:p>
          <a:p>
            <a:pPr lvl="0">
              <a:buNone/>
            </a:pPr>
            <a:r>
              <a:rPr lang="uk-UA" i="1" dirty="0" smtClean="0"/>
              <a:t>         </a:t>
            </a:r>
            <a:r>
              <a:rPr lang="uk-UA" i="1" dirty="0" smtClean="0">
                <a:solidFill>
                  <a:srgbClr val="0000FF"/>
                </a:solidFill>
              </a:rPr>
              <a:t>Виявлення</a:t>
            </a:r>
            <a:r>
              <a:rPr lang="uk-UA" dirty="0" smtClean="0"/>
              <a:t> досвіду роботи, що потребує уваги, та визначення його </a:t>
            </a:r>
            <a:r>
              <a:rPr lang="uk-UA" i="1" dirty="0" smtClean="0">
                <a:solidFill>
                  <a:srgbClr val="0000FF"/>
                </a:solidFill>
              </a:rPr>
              <a:t>проблематики </a:t>
            </a:r>
            <a:r>
              <a:rPr lang="uk-UA" dirty="0" smtClean="0"/>
              <a:t>проводиться членами методичної комісії, до складу якої входить педагогічний працівник, методистом, членами адміністрації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332656"/>
            <a:ext cx="2664296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uk-UA" sz="2000" i="1" dirty="0" smtClean="0">
                <a:solidFill>
                  <a:srgbClr val="0000FF"/>
                </a:solidFill>
              </a:rPr>
              <a:t>Алгоритм роботи  в ДНЗ “КПЛПО”</a:t>
            </a:r>
            <a:endParaRPr lang="ru-RU" sz="2000" i="1" dirty="0">
              <a:solidFill>
                <a:srgbClr val="0000FF"/>
              </a:solidFill>
            </a:endParaRPr>
          </a:p>
        </p:txBody>
      </p:sp>
      <p:pic>
        <p:nvPicPr>
          <p:cNvPr id="6" name="Picture 3" descr="D:\Ткачук\Профорієнтація\Фото профорієнтація\ДКА закрійників\P101057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5922150" y="260648"/>
            <a:ext cx="302433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2664296" cy="79208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200" i="1" dirty="0" smtClean="0">
                <a:solidFill>
                  <a:srgbClr val="0000FF"/>
                </a:solidFill>
              </a:rPr>
              <a:t>Алгоритм роботи  в ДНЗ “КПЛПО”</a:t>
            </a:r>
            <a:r>
              <a:rPr lang="ru-RU" i="1" dirty="0" smtClean="0">
                <a:solidFill>
                  <a:srgbClr val="0000FF"/>
                </a:solidFill>
              </a:rPr>
              <a:t/>
            </a:r>
            <a:br>
              <a:rPr lang="ru-RU" i="1" dirty="0" smtClean="0">
                <a:solidFill>
                  <a:srgbClr val="0000FF"/>
                </a:solidFill>
              </a:rPr>
            </a:br>
            <a:endParaRPr lang="ru-RU" i="1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3635896" cy="5328592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uk-UA" dirty="0" smtClean="0"/>
              <a:t>2. Вивчення досвіду роботи </a:t>
            </a:r>
            <a:r>
              <a:rPr lang="uk-UA" i="1" dirty="0" smtClean="0"/>
              <a:t>в </a:t>
            </a:r>
            <a:r>
              <a:rPr lang="uk-UA" i="1" dirty="0" smtClean="0">
                <a:solidFill>
                  <a:srgbClr val="0000FF"/>
                </a:solidFill>
              </a:rPr>
              <a:t>рамках методичної комісії</a:t>
            </a:r>
            <a:endParaRPr lang="ru-RU" dirty="0" smtClean="0">
              <a:solidFill>
                <a:srgbClr val="0000FF"/>
              </a:solidFill>
            </a:endParaRPr>
          </a:p>
          <a:p>
            <a:pPr lvl="0">
              <a:buNone/>
            </a:pPr>
            <a:r>
              <a:rPr lang="uk-UA" dirty="0" smtClean="0"/>
              <a:t>3. Проведення </a:t>
            </a:r>
            <a:r>
              <a:rPr lang="uk-UA" i="1" dirty="0" smtClean="0">
                <a:solidFill>
                  <a:srgbClr val="0000FF"/>
                </a:solidFill>
              </a:rPr>
              <a:t>творчого звіту</a:t>
            </a:r>
            <a:r>
              <a:rPr lang="uk-UA" dirty="0" smtClean="0">
                <a:solidFill>
                  <a:srgbClr val="0000FF"/>
                </a:solidFill>
              </a:rPr>
              <a:t> </a:t>
            </a:r>
            <a:r>
              <a:rPr lang="uk-UA" dirty="0" err="1" smtClean="0"/>
              <a:t>педпрацівника</a:t>
            </a:r>
            <a:r>
              <a:rPr lang="uk-UA" dirty="0" smtClean="0"/>
              <a:t> на засіданні методичної комісії, підготовка </a:t>
            </a:r>
            <a:r>
              <a:rPr lang="uk-UA" dirty="0" err="1" smtClean="0"/>
              <a:t>самореферату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4. Узагальнення вивченого досвіду </a:t>
            </a:r>
            <a:r>
              <a:rPr lang="uk-UA" i="1" dirty="0" smtClean="0">
                <a:solidFill>
                  <a:srgbClr val="0000FF"/>
                </a:solidFill>
              </a:rPr>
              <a:t>головою методичної комісії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D:\Ткачук\Фото\ППД вебінар\143___03\IMG_4444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3635896" y="2636912"/>
            <a:ext cx="5328592" cy="3996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D:\Ткачук\Профорієнтація\Фото профорієнтація\З уроків кухарів\IMG_2280.JPG"/>
          <p:cNvPicPr>
            <a:picLocks noChangeAspect="1" noChangeArrowheads="1"/>
          </p:cNvPicPr>
          <p:nvPr/>
        </p:nvPicPr>
        <p:blipFill>
          <a:blip r:embed="rId3" cstate="print"/>
          <a:srcRect l="3865" t="28157" r="3101"/>
          <a:stretch>
            <a:fillRect/>
          </a:stretch>
        </p:blipFill>
        <p:spPr bwMode="auto">
          <a:xfrm>
            <a:off x="5868144" y="260648"/>
            <a:ext cx="2952328" cy="1709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6131024" cy="1642194"/>
          </a:xfrm>
        </p:spPr>
        <p:txBody>
          <a:bodyPr>
            <a:normAutofit fontScale="90000"/>
          </a:bodyPr>
          <a:lstStyle/>
          <a:p>
            <a:r>
              <a:rPr lang="uk-UA" sz="3100" i="1" dirty="0" smtClean="0"/>
              <a:t/>
            </a:r>
            <a:br>
              <a:rPr lang="uk-UA" sz="3100" i="1" dirty="0" smtClean="0"/>
            </a:br>
            <a:r>
              <a:rPr lang="uk-UA" sz="3100" i="1" dirty="0" smtClean="0">
                <a:solidFill>
                  <a:srgbClr val="0000FF"/>
                </a:solidFill>
              </a:rPr>
              <a:t>Вивчення педагогічного досвіду </a:t>
            </a:r>
            <a:br>
              <a:rPr lang="uk-UA" sz="3100" i="1" dirty="0" smtClean="0">
                <a:solidFill>
                  <a:srgbClr val="0000FF"/>
                </a:solidFill>
              </a:rPr>
            </a:br>
            <a:r>
              <a:rPr lang="uk-UA" sz="3100" i="1" dirty="0" smtClean="0">
                <a:solidFill>
                  <a:srgbClr val="0000FF"/>
                </a:solidFill>
              </a:rPr>
              <a:t> (системи роботи педагога чи окремого напрямку) проводиться шляхом: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4864"/>
            <a:ext cx="8229600" cy="4281339"/>
          </a:xfrm>
        </p:spPr>
        <p:txBody>
          <a:bodyPr>
            <a:normAutofit fontScale="92500" lnSpcReduction="20000"/>
          </a:bodyPr>
          <a:lstStyle/>
          <a:p>
            <a:r>
              <a:rPr lang="uk-UA" i="1" dirty="0" smtClean="0"/>
              <a:t>Спостереження за роботою;</a:t>
            </a:r>
          </a:p>
          <a:p>
            <a:r>
              <a:rPr lang="uk-UA" i="1" dirty="0" smtClean="0"/>
              <a:t>Відвідування уроків і позакласних заходів;</a:t>
            </a:r>
          </a:p>
          <a:p>
            <a:r>
              <a:rPr lang="uk-UA" i="1" dirty="0" smtClean="0"/>
              <a:t>Вивчення навчальної документації (</a:t>
            </a:r>
            <a:r>
              <a:rPr lang="uk-UA" dirty="0" smtClean="0"/>
              <a:t>робочих навчальних програм з предметів, поурочно-тематичних планів, переліків навчально-виробничих робіт, дидактичних засобів навчання, учнівських робіт);</a:t>
            </a:r>
            <a:endParaRPr lang="uk-UA" i="1" dirty="0" smtClean="0"/>
          </a:p>
          <a:p>
            <a:r>
              <a:rPr lang="uk-UA" i="1" dirty="0" smtClean="0"/>
              <a:t>Аналізу методичної роботи носія досвіду, участі в методичних заходах;</a:t>
            </a:r>
            <a:endParaRPr lang="ru-RU" dirty="0" smtClean="0"/>
          </a:p>
          <a:p>
            <a:r>
              <a:rPr lang="uk-UA" i="1" dirty="0" smtClean="0"/>
              <a:t>Бесіди з педагогом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D:\Ткачук\Фото\Горелік\IMG-ea25c7a76766d62cf21325bce8c68aec-V.jpg"/>
          <p:cNvPicPr>
            <a:picLocks noChangeAspect="1" noChangeArrowheads="1"/>
          </p:cNvPicPr>
          <p:nvPr/>
        </p:nvPicPr>
        <p:blipFill>
          <a:blip r:embed="rId2" cstate="print"/>
          <a:srcRect l="11164" r="9743"/>
          <a:stretch>
            <a:fillRect/>
          </a:stretch>
        </p:blipFill>
        <p:spPr bwMode="auto">
          <a:xfrm>
            <a:off x="6228184" y="260648"/>
            <a:ext cx="2704869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30624" cy="70609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200" i="1" dirty="0" smtClean="0">
                <a:solidFill>
                  <a:srgbClr val="0000FF"/>
                </a:solidFill>
              </a:rPr>
              <a:t>Алгоритм роботи в ДНЗ “КПЛПО”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6696744" cy="492514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uk-UA" dirty="0" smtClean="0">
                <a:solidFill>
                  <a:srgbClr val="0000FF"/>
                </a:solidFill>
              </a:rPr>
              <a:t>5. Планування роботи з вивчення досвіду </a:t>
            </a:r>
            <a:r>
              <a:rPr lang="uk-UA" b="1" i="1" dirty="0" smtClean="0">
                <a:solidFill>
                  <a:srgbClr val="0000FF"/>
                </a:solidFill>
              </a:rPr>
              <a:t>на рівні ліцею</a:t>
            </a:r>
            <a:endParaRPr lang="ru-RU" b="1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Ткачук\Профорієнтація\Фото профорієнтація\З уроків флористів\IMG_1431.JPG"/>
          <p:cNvPicPr>
            <a:picLocks noChangeAspect="1" noChangeArrowheads="1"/>
          </p:cNvPicPr>
          <p:nvPr/>
        </p:nvPicPr>
        <p:blipFill>
          <a:blip r:embed="rId2" cstate="print"/>
          <a:srcRect l="10573" r="16473" b="7056"/>
          <a:stretch>
            <a:fillRect/>
          </a:stretch>
        </p:blipFill>
        <p:spPr bwMode="auto">
          <a:xfrm>
            <a:off x="7020272" y="188640"/>
            <a:ext cx="1872208" cy="178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Ткачук\Фото\ППД вебінар\143___03\IMG_4442.JPG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179512" y="2771546"/>
            <a:ext cx="5184576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D:\Ткачук\Профорієнтація\Фото профорієнтація\З уроків кухарів\IMG_2275.JPG"/>
          <p:cNvPicPr>
            <a:picLocks noChangeAspect="1" noChangeArrowheads="1"/>
          </p:cNvPicPr>
          <p:nvPr/>
        </p:nvPicPr>
        <p:blipFill>
          <a:blip r:embed="rId4" cstate="print"/>
          <a:srcRect l="9354" r="7554"/>
          <a:stretch>
            <a:fillRect/>
          </a:stretch>
        </p:blipFill>
        <p:spPr bwMode="auto">
          <a:xfrm>
            <a:off x="6264708" y="2636912"/>
            <a:ext cx="2555764" cy="395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2448272" cy="792088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l"/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000" i="1" dirty="0" smtClean="0">
                <a:solidFill>
                  <a:srgbClr val="0000FF"/>
                </a:solidFill>
              </a:rPr>
              <a:t>Алгоритм роботи в ДНЗ “КПЛПО”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5832648" cy="5184576"/>
          </a:xfrm>
        </p:spPr>
        <p:txBody>
          <a:bodyPr>
            <a:normAutofit fontScale="62500" lnSpcReduction="20000"/>
          </a:bodyPr>
          <a:lstStyle/>
          <a:p>
            <a:pPr lvl="0">
              <a:buNone/>
            </a:pPr>
            <a:r>
              <a:rPr lang="uk-UA" dirty="0" smtClean="0"/>
              <a:t>6.  Створення </a:t>
            </a:r>
            <a:r>
              <a:rPr lang="uk-UA" i="1" dirty="0" smtClean="0">
                <a:solidFill>
                  <a:srgbClr val="0000FF"/>
                </a:solidFill>
              </a:rPr>
              <a:t>експертної групи</a:t>
            </a:r>
            <a:r>
              <a:rPr lang="uk-UA" dirty="0" smtClean="0">
                <a:solidFill>
                  <a:srgbClr val="0000FF"/>
                </a:solidFill>
              </a:rPr>
              <a:t> </a:t>
            </a:r>
            <a:r>
              <a:rPr lang="uk-UA" dirty="0" smtClean="0"/>
              <a:t>для </a:t>
            </a:r>
            <a:r>
              <a:rPr lang="uk-UA" i="1" dirty="0" smtClean="0"/>
              <a:t>вивчення</a:t>
            </a:r>
            <a:r>
              <a:rPr lang="uk-UA" dirty="0" smtClean="0"/>
              <a:t> роботи носія досвіду чи вивчення в рамках роботи </a:t>
            </a:r>
            <a:r>
              <a:rPr lang="uk-UA" i="1" dirty="0" smtClean="0">
                <a:solidFill>
                  <a:srgbClr val="0000FF"/>
                </a:solidFill>
              </a:rPr>
              <a:t>методичної ради </a:t>
            </a:r>
            <a:endParaRPr lang="ru-RU" i="1" dirty="0" smtClean="0">
              <a:solidFill>
                <a:srgbClr val="0000FF"/>
              </a:solidFill>
            </a:endParaRPr>
          </a:p>
          <a:p>
            <a:pPr lvl="0">
              <a:buNone/>
            </a:pPr>
            <a:r>
              <a:rPr lang="uk-UA" dirty="0" smtClean="0"/>
              <a:t>7.   Організація протягом року </a:t>
            </a:r>
            <a:r>
              <a:rPr lang="uk-UA" i="1" dirty="0" smtClean="0">
                <a:solidFill>
                  <a:srgbClr val="0000FF"/>
                </a:solidFill>
              </a:rPr>
              <a:t>презентації </a:t>
            </a:r>
            <a:r>
              <a:rPr lang="uk-UA" i="1" dirty="0" smtClean="0"/>
              <a:t>роботи </a:t>
            </a:r>
            <a:r>
              <a:rPr lang="uk-UA" dirty="0" err="1" smtClean="0"/>
              <a:t>педпрацівника</a:t>
            </a:r>
            <a:r>
              <a:rPr lang="uk-UA" dirty="0" smtClean="0"/>
              <a:t>: проведення відкритого уроку, семінару-практикуму з вивчення передових виробничих технологій, підготовка дидактичних засобів навчання на традиційну виставку «Калейдоскоп педагогічних ідей», участь в обласних семінарах, виступи на </a:t>
            </a:r>
            <a:r>
              <a:rPr lang="uk-UA" dirty="0" err="1" smtClean="0"/>
              <a:t>ліцейних</a:t>
            </a:r>
            <a:r>
              <a:rPr lang="uk-UA" dirty="0" smtClean="0"/>
              <a:t> та обласних педагогічних читаннях</a:t>
            </a:r>
          </a:p>
          <a:p>
            <a:pPr lvl="0" algn="just">
              <a:buNone/>
            </a:pPr>
            <a:r>
              <a:rPr lang="uk-UA" dirty="0" smtClean="0"/>
              <a:t>          Аналіз </a:t>
            </a:r>
            <a:r>
              <a:rPr lang="uk-UA" i="1" dirty="0" smtClean="0">
                <a:solidFill>
                  <a:srgbClr val="0000FF"/>
                </a:solidFill>
              </a:rPr>
              <a:t>результатів навчально-виховного процесу</a:t>
            </a:r>
            <a:r>
              <a:rPr lang="uk-UA" dirty="0" smtClean="0"/>
              <a:t> за попередній навчальний рік та підсумків роботи учнів поточного року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8.   Вивчення  </a:t>
            </a:r>
            <a:r>
              <a:rPr lang="uk-UA" i="1" dirty="0" smtClean="0">
                <a:solidFill>
                  <a:srgbClr val="0000FF"/>
                </a:solidFill>
              </a:rPr>
              <a:t>методичних напрацювань</a:t>
            </a:r>
            <a:r>
              <a:rPr lang="uk-UA" dirty="0" smtClean="0">
                <a:solidFill>
                  <a:srgbClr val="0000FF"/>
                </a:solidFill>
              </a:rPr>
              <a:t> </a:t>
            </a:r>
            <a:r>
              <a:rPr lang="uk-UA" dirty="0" smtClean="0"/>
              <a:t>педагогічного працівника з урахуванням попередніх 2-х років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9.   Організація </a:t>
            </a:r>
            <a:r>
              <a:rPr lang="uk-UA" i="1" dirty="0" smtClean="0">
                <a:solidFill>
                  <a:srgbClr val="0000FF"/>
                </a:solidFill>
              </a:rPr>
              <a:t>виставки </a:t>
            </a:r>
            <a:r>
              <a:rPr lang="uk-UA" dirty="0" smtClean="0"/>
              <a:t> методичних напрацювань в методичному кабінеті ліцею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4338" name="Picture 2" descr="D:\Ткачук\Фото\Кравці\Довга декада 18-19\Ткаченко ВВ Ідеал жінки в історії моди\1-1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26212" t="10801" r="27328"/>
          <a:stretch>
            <a:fillRect/>
          </a:stretch>
        </p:blipFill>
        <p:spPr bwMode="auto">
          <a:xfrm>
            <a:off x="5843466" y="2708920"/>
            <a:ext cx="3073694" cy="3936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 descr="D:\Ткачук\Фото\Методичні заходи\Методичний тиждень 17\IMG_364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5868144" y="188640"/>
            <a:ext cx="3083834" cy="2312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16216" y="2420888"/>
            <a:ext cx="2423120" cy="778098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l"/>
            <a:r>
              <a:rPr lang="uk-UA" sz="2700" dirty="0" smtClean="0"/>
              <a:t/>
            </a:r>
            <a:br>
              <a:rPr lang="uk-UA" sz="2700" dirty="0" smtClean="0"/>
            </a:br>
            <a:r>
              <a:rPr lang="uk-UA" sz="2200" i="1" dirty="0" smtClean="0">
                <a:solidFill>
                  <a:srgbClr val="0000FF"/>
                </a:solidFill>
              </a:rPr>
              <a:t>Алгоритм роботи в ДНЗ “КПЛПО”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5184576" cy="6597352"/>
          </a:xfrm>
        </p:spPr>
        <p:txBody>
          <a:bodyPr>
            <a:normAutofit fontScale="70000" lnSpcReduction="20000"/>
          </a:bodyPr>
          <a:lstStyle/>
          <a:p>
            <a:pPr lvl="0">
              <a:buNone/>
            </a:pPr>
            <a:r>
              <a:rPr lang="uk-UA" dirty="0" smtClean="0"/>
              <a:t>10. Заслуховування  виступу автора досвіду, членів методичної комісії та членів експертної групи чи методичної ради на </a:t>
            </a:r>
            <a:r>
              <a:rPr lang="uk-UA" i="1" dirty="0" smtClean="0">
                <a:solidFill>
                  <a:srgbClr val="0000FF"/>
                </a:solidFill>
              </a:rPr>
              <a:t>засіданні педагогічної ради</a:t>
            </a:r>
            <a:r>
              <a:rPr lang="uk-UA" dirty="0" smtClean="0"/>
              <a:t>, в результаті чого приймається рішення: </a:t>
            </a:r>
          </a:p>
          <a:p>
            <a:pPr lvl="0">
              <a:buFontTx/>
              <a:buChar char="-"/>
            </a:pPr>
            <a:r>
              <a:rPr lang="uk-UA" dirty="0" err="1" smtClean="0"/>
              <a:t>“</a:t>
            </a:r>
            <a:r>
              <a:rPr lang="uk-UA" dirty="0" err="1" smtClean="0">
                <a:solidFill>
                  <a:srgbClr val="0000FF"/>
                </a:solidFill>
              </a:rPr>
              <a:t>Схвалити</a:t>
            </a:r>
            <a:r>
              <a:rPr lang="uk-UA" dirty="0" smtClean="0"/>
              <a:t> досвід роботи …”, </a:t>
            </a:r>
          </a:p>
          <a:p>
            <a:pPr lvl="0">
              <a:buFontTx/>
              <a:buChar char="-"/>
            </a:pPr>
            <a:r>
              <a:rPr lang="uk-UA" dirty="0" err="1" smtClean="0"/>
              <a:t>“</a:t>
            </a:r>
            <a:r>
              <a:rPr lang="uk-UA" dirty="0" err="1" smtClean="0">
                <a:solidFill>
                  <a:srgbClr val="0000FF"/>
                </a:solidFill>
              </a:rPr>
              <a:t>Узагальнити</a:t>
            </a:r>
            <a:r>
              <a:rPr lang="uk-UA" dirty="0" smtClean="0"/>
              <a:t> … у вигляді ….”, </a:t>
            </a:r>
          </a:p>
          <a:p>
            <a:pPr lvl="0">
              <a:buFontTx/>
              <a:buChar char="-"/>
            </a:pPr>
            <a:r>
              <a:rPr lang="uk-UA" dirty="0" err="1" smtClean="0"/>
              <a:t>“</a:t>
            </a:r>
            <a:r>
              <a:rPr lang="uk-UA" dirty="0" err="1" smtClean="0">
                <a:solidFill>
                  <a:srgbClr val="0000FF"/>
                </a:solidFill>
              </a:rPr>
              <a:t>Направити</a:t>
            </a:r>
            <a:r>
              <a:rPr lang="uk-UA" dirty="0" smtClean="0">
                <a:solidFill>
                  <a:srgbClr val="0000FF"/>
                </a:solidFill>
              </a:rPr>
              <a:t> до навчально-методичного кабінету </a:t>
            </a:r>
            <a:r>
              <a:rPr lang="uk-UA" dirty="0" smtClean="0"/>
              <a:t>професійно-технічної освіти у Кіровоградській області  інформаційні матеріали досвіду …”, </a:t>
            </a:r>
          </a:p>
          <a:p>
            <a:pPr lvl="0">
              <a:buFontTx/>
              <a:buChar char="-"/>
            </a:pPr>
            <a:r>
              <a:rPr lang="uk-UA" dirty="0" err="1" smtClean="0"/>
              <a:t>“</a:t>
            </a:r>
            <a:r>
              <a:rPr lang="uk-UA" dirty="0" err="1" smtClean="0">
                <a:solidFill>
                  <a:srgbClr val="0000FF"/>
                </a:solidFill>
              </a:rPr>
              <a:t>Рекомендувати</a:t>
            </a:r>
            <a:r>
              <a:rPr lang="uk-UA" dirty="0" smtClean="0">
                <a:solidFill>
                  <a:srgbClr val="0000FF"/>
                </a:solidFill>
              </a:rPr>
              <a:t> навчально-методичному кабінету </a:t>
            </a:r>
            <a:r>
              <a:rPr lang="uk-UA" dirty="0" smtClean="0"/>
              <a:t>професійно-технічної освіти у Кіровоградській області вивчення та узагальнення педагогічного досвіду роботи …”, </a:t>
            </a:r>
          </a:p>
          <a:p>
            <a:pPr lvl="0">
              <a:buFontTx/>
              <a:buChar char="-"/>
            </a:pPr>
            <a:r>
              <a:rPr lang="uk-UA" dirty="0" err="1" smtClean="0"/>
              <a:t>“</a:t>
            </a:r>
            <a:r>
              <a:rPr lang="uk-UA" dirty="0" err="1" smtClean="0">
                <a:solidFill>
                  <a:srgbClr val="0000FF"/>
                </a:solidFill>
              </a:rPr>
              <a:t>Занести</a:t>
            </a:r>
            <a:r>
              <a:rPr lang="uk-UA" dirty="0" smtClean="0">
                <a:solidFill>
                  <a:srgbClr val="0000FF"/>
                </a:solidFill>
              </a:rPr>
              <a:t> матеріали </a:t>
            </a:r>
            <a:r>
              <a:rPr lang="uk-UA" dirty="0" smtClean="0"/>
              <a:t>до банку даних передового педагогічного досвіду ліцею …”</a:t>
            </a:r>
            <a:endParaRPr lang="ru-RU" dirty="0" smtClean="0"/>
          </a:p>
          <a:p>
            <a:pPr lvl="0">
              <a:buNone/>
            </a:pPr>
            <a:r>
              <a:rPr lang="uk-UA" dirty="0" smtClean="0"/>
              <a:t>11. За рішенням педагогічної ради видається </a:t>
            </a:r>
            <a:r>
              <a:rPr lang="uk-UA" i="1" dirty="0" smtClean="0">
                <a:solidFill>
                  <a:srgbClr val="0000FF"/>
                </a:solidFill>
              </a:rPr>
              <a:t>наказ директора</a:t>
            </a:r>
            <a:endParaRPr lang="ru-RU" i="1" dirty="0">
              <a:solidFill>
                <a:srgbClr val="0000FF"/>
              </a:solidFill>
            </a:endParaRPr>
          </a:p>
        </p:txBody>
      </p:sp>
      <p:pic>
        <p:nvPicPr>
          <p:cNvPr id="5122" name="Picture 2" descr="D:\Ткачук\Профорієнтація\Фото профорієнтація\З уроків флористів\IMG_0859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3989" r="4801"/>
          <a:stretch>
            <a:fillRect/>
          </a:stretch>
        </p:blipFill>
        <p:spPr bwMode="auto">
          <a:xfrm>
            <a:off x="6516216" y="188640"/>
            <a:ext cx="245200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D:\Ткачук\Фото\Кравці\Філармонія моделі\Фото\IMG_4113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 l="5310" t="4720" r="6183"/>
          <a:stretch>
            <a:fillRect/>
          </a:stretch>
        </p:blipFill>
        <p:spPr bwMode="auto">
          <a:xfrm>
            <a:off x="4918160" y="3356992"/>
            <a:ext cx="4046328" cy="3266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1395</Words>
  <Application>Microsoft Office PowerPoint</Application>
  <PresentationFormat>Экран (4:3)</PresentationFormat>
  <Paragraphs>107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Передовий педагогічний досвід як аспект методичної роботи</vt:lpstr>
      <vt:lpstr>Наші професії</vt:lpstr>
      <vt:lpstr>Показником творчого потенціалу викладача, майстра виробничого навчання є його вивчений і узагальнений педагогічний досвід.</vt:lpstr>
      <vt:lpstr>1. Виявлення педагогічного досвіду, визначення його проблематики</vt:lpstr>
      <vt:lpstr> Алгоритм роботи  в ДНЗ “КПЛПО” </vt:lpstr>
      <vt:lpstr> Вивчення педагогічного досвіду   (системи роботи педагога чи окремого напрямку) проводиться шляхом: </vt:lpstr>
      <vt:lpstr> Алгоритм роботи в ДНЗ “КПЛПО” </vt:lpstr>
      <vt:lpstr> Алгоритм роботи в ДНЗ “КПЛПО” </vt:lpstr>
      <vt:lpstr> Алгоритм роботи в ДНЗ “КПЛПО” </vt:lpstr>
      <vt:lpstr> Узагальнення педагогічного досвіду </vt:lpstr>
      <vt:lpstr> Узагальнення педагогічного досвіду </vt:lpstr>
      <vt:lpstr> 12. Занесення до банку даних ППД </vt:lpstr>
      <vt:lpstr> 13. Вивчення ППД </vt:lpstr>
      <vt:lpstr>Увага!</vt:lpstr>
      <vt:lpstr>14. Впровадження ППД</vt:lpstr>
      <vt:lpstr> Вивчення передового виробничого досвіду </vt:lpstr>
      <vt:lpstr>Стажування</vt:lpstr>
      <vt:lpstr>Підвищення кваліфікації</vt:lpstr>
      <vt:lpstr> Узагальнення, розгляд та схвалення методичною комісією </vt:lpstr>
      <vt:lpstr> Впровадження передового виробничого досвіду </vt:lpstr>
      <vt:lpstr> Аналіз результатів впровадження, розгляд на засіданнях методичних комісій, педагогічної ради </vt:lpstr>
      <vt:lpstr>Висновок</vt:lpstr>
      <vt:lpstr>Єдина науково-методична проблема ліцею (ЄНМП) 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Передовий педагогічний досвід як аспект методичної роботи</dc:title>
  <dc:creator>Администратор</dc:creator>
  <cp:lastModifiedBy>Пользователь Windows</cp:lastModifiedBy>
  <cp:revision>83</cp:revision>
  <dcterms:created xsi:type="dcterms:W3CDTF">2019-03-19T10:44:54Z</dcterms:created>
  <dcterms:modified xsi:type="dcterms:W3CDTF">2019-04-08T10:36:15Z</dcterms:modified>
</cp:coreProperties>
</file>